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24f3d68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24f3d68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24f3d6860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d24f3d6860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288db11f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d288db11f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d288db11f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d288db11f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288db11f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288db11f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24f3d6860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d24f3d6860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da83e57d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da83e57d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d288db11f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d288db11f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24f3d6860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d24f3d6860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d24f3d6860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d24f3d6860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d24f3d686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d24f3d686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d24f3d6860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d24f3d6860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24f3d6860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d24f3d6860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24f3d6860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24f3d686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d24f3d6860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d24f3d6860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24f3d6860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d24f3d6860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24f3d6860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24f3d6860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d24f3d6860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d24f3d6860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5.png"/><Relationship Id="rId4" Type="http://schemas.openxmlformats.org/officeDocument/2006/relationships/image" Target="../media/image39.png"/><Relationship Id="rId5" Type="http://schemas.openxmlformats.org/officeDocument/2006/relationships/image" Target="../media/image33.png"/><Relationship Id="rId6" Type="http://schemas.openxmlformats.org/officeDocument/2006/relationships/image" Target="../media/image26.png"/><Relationship Id="rId7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40.png"/><Relationship Id="rId5" Type="http://schemas.openxmlformats.org/officeDocument/2006/relationships/image" Target="../media/image42.png"/><Relationship Id="rId6" Type="http://schemas.openxmlformats.org/officeDocument/2006/relationships/image" Target="../media/image29.png"/><Relationship Id="rId7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4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space.bilibili.com/21630984" TargetMode="External"/><Relationship Id="rId4" Type="http://schemas.openxmlformats.org/officeDocument/2006/relationships/hyperlink" Target="https://www.youtube.com/c/%E5%8F%A4%E5%9F%8E%E7%AE%97%E6%B3%95" TargetMode="External"/><Relationship Id="rId5" Type="http://schemas.openxmlformats.org/officeDocument/2006/relationships/image" Target="../media/image46.png"/><Relationship Id="rId6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j-e-n-n-y.tistory.com/4?category=808718" TargetMode="External"/><Relationship Id="rId4" Type="http://schemas.openxmlformats.org/officeDocument/2006/relationships/hyperlink" Target="https://snowan.gitbook.io/study-notes/leetcode/english-solution/1171.remove-zero-sum-consecutive-nodes-from-linked-list-en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21.png"/><Relationship Id="rId6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Relationship Id="rId6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37.png"/><Relationship Id="rId5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224900"/>
            <a:ext cx="8520600" cy="17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/>
              <a:t>基础数据结构(五) -- 链表(下)</a:t>
            </a:r>
            <a:endParaRPr b="1" sz="5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/>
              <a:t>删除 + 复制 + 结构转换</a:t>
            </a:r>
            <a:endParaRPr b="1" sz="5500"/>
          </a:p>
        </p:txBody>
      </p:sp>
      <p:sp>
        <p:nvSpPr>
          <p:cNvPr id="55" name="Google Shape;55;p13"/>
          <p:cNvSpPr txBox="1"/>
          <p:nvPr/>
        </p:nvSpPr>
        <p:spPr>
          <a:xfrm>
            <a:off x="1416900" y="1779625"/>
            <a:ext cx="69519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2"/>
                </a:solidFill>
                <a:highlight>
                  <a:srgbClr val="FFFFFF"/>
                </a:highlight>
              </a:rPr>
              <a:t> 203. Remove Linked List Elements</a:t>
            </a:r>
            <a:endParaRPr sz="190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2"/>
                </a:solidFill>
                <a:highlight>
                  <a:srgbClr val="FFFFFF"/>
                </a:highlight>
              </a:rPr>
              <a:t>   83. Remove Duplicates from Sorted List</a:t>
            </a:r>
            <a:endParaRPr sz="190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2"/>
                </a:solidFill>
                <a:highlight>
                  <a:srgbClr val="FFFFFF"/>
                </a:highlight>
              </a:rPr>
              <a:t>   82. Remove Duplicates from Sorted List II</a:t>
            </a:r>
            <a:endParaRPr sz="190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2"/>
                </a:solidFill>
                <a:highlight>
                  <a:srgbClr val="FFFFFF"/>
                </a:highlight>
              </a:rPr>
              <a:t>   19. Remove Nth Node From End of List</a:t>
            </a:r>
            <a:endParaRPr sz="190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2"/>
                </a:solidFill>
                <a:highlight>
                  <a:srgbClr val="FFFFFF"/>
                </a:highlight>
              </a:rPr>
              <a:t>1171. Remove Zero Sum Consecutive Nodes from Linked List</a:t>
            </a:r>
            <a:endParaRPr sz="190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2"/>
                </a:solidFill>
                <a:highlight>
                  <a:srgbClr val="FFFFFF"/>
                </a:highlight>
              </a:rPr>
              <a:t>  234. Palindrome Linked List</a:t>
            </a:r>
            <a:endParaRPr sz="190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2"/>
                </a:solidFill>
                <a:highlight>
                  <a:srgbClr val="FFFFFF"/>
                </a:highlight>
              </a:rPr>
              <a:t>  160. Intersection of Two Linked Lists</a:t>
            </a:r>
            <a:endParaRPr sz="190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2"/>
                </a:solidFill>
                <a:highlight>
                  <a:srgbClr val="FFFFFF"/>
                </a:highlight>
              </a:rPr>
              <a:t>  138. Copy List with Random Pointer</a:t>
            </a:r>
            <a:endParaRPr sz="190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2"/>
                </a:solidFill>
                <a:highlight>
                  <a:srgbClr val="FFFFFF"/>
                </a:highlight>
              </a:rPr>
              <a:t>  426. Convert Binary Search Tree to Sorted Doubly Linked List</a:t>
            </a:r>
            <a:endParaRPr sz="190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6685225" y="4471425"/>
            <a:ext cx="194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你们的好朋友Eddie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24996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0775" y="116675"/>
            <a:ext cx="3973225" cy="274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 txBox="1"/>
          <p:nvPr/>
        </p:nvSpPr>
        <p:spPr>
          <a:xfrm>
            <a:off x="3206675" y="68050"/>
            <a:ext cx="19641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我们可以O(m*n)去直接比较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或者O(m)空间放入HashSet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还有今天的两种方法是O(1)空间, O(m + n)时间复杂度</a:t>
            </a:r>
            <a:endParaRPr/>
          </a:p>
        </p:txBody>
      </p:sp>
      <p:sp>
        <p:nvSpPr>
          <p:cNvPr id="134" name="Google Shape;134;p22"/>
          <p:cNvSpPr txBox="1"/>
          <p:nvPr/>
        </p:nvSpPr>
        <p:spPr>
          <a:xfrm>
            <a:off x="7661775" y="1477900"/>
            <a:ext cx="130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计算长度后跳过较长的部分</a:t>
            </a:r>
            <a:endParaRPr/>
          </a:p>
        </p:txBody>
      </p:sp>
      <p:sp>
        <p:nvSpPr>
          <p:cNvPr id="135" name="Google Shape;135;p22"/>
          <p:cNvSpPr txBox="1"/>
          <p:nvPr/>
        </p:nvSpPr>
        <p:spPr>
          <a:xfrm>
            <a:off x="3140550" y="2916925"/>
            <a:ext cx="1964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根据数学公式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+ c + b = b + c +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所以如果有环的话二者一定会在交汇点相遇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a,b走到尽头就跳到另外一个list的头部</a:t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0775" y="2916925"/>
            <a:ext cx="3973225" cy="912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2500" y="4054525"/>
            <a:ext cx="4131501" cy="9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100" y="712350"/>
            <a:ext cx="3908676" cy="430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043" y="0"/>
            <a:ext cx="38657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3"/>
          <p:cNvSpPr txBox="1"/>
          <p:nvPr/>
        </p:nvSpPr>
        <p:spPr>
          <a:xfrm>
            <a:off x="670900" y="145850"/>
            <a:ext cx="275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A, B</a:t>
            </a:r>
            <a:r>
              <a:rPr lang="en"/>
              <a:t>长度不等，无环情况展示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957972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 rotWithShape="1">
          <a:blip r:embed="rId4">
            <a:alphaModFix/>
          </a:blip>
          <a:srcRect b="52976" l="0" r="0" t="0"/>
          <a:stretch/>
        </p:blipFill>
        <p:spPr>
          <a:xfrm>
            <a:off x="4122550" y="0"/>
            <a:ext cx="3957975" cy="11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4099" y="1346424"/>
            <a:ext cx="1880401" cy="141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0025" y="2984975"/>
            <a:ext cx="5123975" cy="215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10625" y="1239462"/>
            <a:ext cx="3133382" cy="141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600" y="0"/>
            <a:ext cx="783940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5"/>
          <p:cNvSpPr txBox="1"/>
          <p:nvPr/>
        </p:nvSpPr>
        <p:spPr>
          <a:xfrm>
            <a:off x="0" y="894525"/>
            <a:ext cx="1419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完全O(1)空间解法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我们在原list中插入新的list再重新拆开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068300" cy="232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22125"/>
            <a:ext cx="3305769" cy="282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/>
          <p:cNvPicPr preferRelativeResize="0"/>
          <p:nvPr/>
        </p:nvPicPr>
        <p:blipFill rotWithShape="1">
          <a:blip r:embed="rId5">
            <a:alphaModFix/>
          </a:blip>
          <a:srcRect b="44252" l="0" r="0" t="0"/>
          <a:stretch/>
        </p:blipFill>
        <p:spPr>
          <a:xfrm>
            <a:off x="5531175" y="0"/>
            <a:ext cx="3612825" cy="286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2301" y="2499500"/>
            <a:ext cx="2318875" cy="221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80450" y="2867350"/>
            <a:ext cx="3118477" cy="227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6775" y="90075"/>
            <a:ext cx="6224095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7"/>
          <p:cNvSpPr txBox="1"/>
          <p:nvPr/>
        </p:nvSpPr>
        <p:spPr>
          <a:xfrm>
            <a:off x="471925" y="1625875"/>
            <a:ext cx="183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也</a:t>
            </a:r>
            <a:r>
              <a:rPr lang="en"/>
              <a:t>可以使用pure recursion来做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311700" y="1152475"/>
            <a:ext cx="8520600" cy="17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删除单个node可以直接在前一个node(prev)上将想删除的下一个node跳过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删除头结点的corner case需要哨兵节点sentinel node或者叫dummy node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双指针可以有效解决距离终点多少距离的问题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prefix sum和two sum，找sublist sum = 0是一个很经典的技巧，我们之后会专门出一节ppt来讲述这个lc第一题2sum</a:t>
            </a:r>
            <a:endParaRPr/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56050"/>
            <a:ext cx="4008383" cy="177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8"/>
          <p:cNvSpPr txBox="1"/>
          <p:nvPr/>
        </p:nvSpPr>
        <p:spPr>
          <a:xfrm>
            <a:off x="573650" y="2878025"/>
            <a:ext cx="284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反转链表需要烂熟于心</a:t>
            </a:r>
            <a:endParaRPr/>
          </a:p>
        </p:txBody>
      </p:sp>
      <p:pic>
        <p:nvPicPr>
          <p:cNvPr id="183" name="Google Shape;183;p28"/>
          <p:cNvPicPr preferRelativeResize="0"/>
          <p:nvPr/>
        </p:nvPicPr>
        <p:blipFill rotWithShape="1">
          <a:blip r:embed="rId4">
            <a:alphaModFix/>
          </a:blip>
          <a:srcRect b="0" l="0" r="0" t="4970"/>
          <a:stretch/>
        </p:blipFill>
        <p:spPr>
          <a:xfrm>
            <a:off x="4008375" y="3418450"/>
            <a:ext cx="5135624" cy="151387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8"/>
          <p:cNvSpPr txBox="1"/>
          <p:nvPr/>
        </p:nvSpPr>
        <p:spPr>
          <a:xfrm>
            <a:off x="5143500" y="2946100"/>
            <a:ext cx="311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快慢指针找中点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311700" y="148150"/>
            <a:ext cx="17184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通讯页面</a:t>
            </a:r>
            <a:endParaRPr b="1"/>
          </a:p>
        </p:txBody>
      </p:sp>
      <p:sp>
        <p:nvSpPr>
          <p:cNvPr id="190" name="Google Shape;190;p29"/>
          <p:cNvSpPr txBox="1"/>
          <p:nvPr>
            <p:ph idx="1" type="body"/>
          </p:nvPr>
        </p:nvSpPr>
        <p:spPr>
          <a:xfrm>
            <a:off x="311700" y="1081475"/>
            <a:ext cx="8520600" cy="21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Bilibili 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https://space.bilibili.com/21630984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Youtube 搜索古城算法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https://www.youtube.com/c/古城算法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wechat	回复‘加群’可加群，还有周赛压轴题详解</a:t>
            </a:r>
            <a:endParaRPr/>
          </a:p>
        </p:txBody>
      </p:sp>
      <p:sp>
        <p:nvSpPr>
          <p:cNvPr id="191" name="Google Shape;191;p29"/>
          <p:cNvSpPr txBox="1"/>
          <p:nvPr/>
        </p:nvSpPr>
        <p:spPr>
          <a:xfrm>
            <a:off x="5885350" y="2409575"/>
            <a:ext cx="28656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谢谢大家的支持！请点赞订阅硬币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500订阅会出一期dp总结篇</a:t>
            </a:r>
            <a:endParaRPr/>
          </a:p>
        </p:txBody>
      </p:sp>
      <p:sp>
        <p:nvSpPr>
          <p:cNvPr id="192" name="Google Shape;192;p29"/>
          <p:cNvSpPr txBox="1"/>
          <p:nvPr/>
        </p:nvSpPr>
        <p:spPr>
          <a:xfrm>
            <a:off x="5885350" y="3420650"/>
            <a:ext cx="3219600" cy="13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</a:rPr>
              <a:t>免费，不要钱，不卖课，不推销，不辅导，公开资料和视频，任何人和你说钱都是骗子！</a:t>
            </a:r>
            <a:endParaRPr b="1" sz="1500">
              <a:solidFill>
                <a:srgbClr val="FF0000"/>
              </a:solidFill>
            </a:endParaRPr>
          </a:p>
        </p:txBody>
      </p:sp>
      <p:pic>
        <p:nvPicPr>
          <p:cNvPr id="193" name="Google Shape;19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113675"/>
            <a:ext cx="3942681" cy="167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9"/>
          <p:cNvSpPr txBox="1"/>
          <p:nvPr/>
        </p:nvSpPr>
        <p:spPr>
          <a:xfrm>
            <a:off x="311738" y="592575"/>
            <a:ext cx="39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区间dp，买卖股票已经做好了ppt还没讲</a:t>
            </a:r>
            <a:endParaRPr/>
          </a:p>
        </p:txBody>
      </p:sp>
      <p:pic>
        <p:nvPicPr>
          <p:cNvPr id="195" name="Google Shape;19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8475" y="413025"/>
            <a:ext cx="2865600" cy="1236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201" name="Google Shape;20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https://j-e-n-n-y.tistory.com/4?category=808718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https://snowan.gitbook.io/study-notes/leetcode/english-solution/1171.remove-zero-sum-consecutive-nodes-from-linked-list-en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0" l="0" r="37531" t="0"/>
          <a:stretch/>
        </p:blipFill>
        <p:spPr>
          <a:xfrm>
            <a:off x="1932925" y="0"/>
            <a:ext cx="4827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4675225" y="185800"/>
            <a:ext cx="287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链表考什么？</a:t>
            </a:r>
            <a:endParaRPr b="1" sz="2000"/>
          </a:p>
        </p:txBody>
      </p:sp>
      <p:sp>
        <p:nvSpPr>
          <p:cNvPr id="63" name="Google Shape;63;p14"/>
          <p:cNvSpPr txBox="1"/>
          <p:nvPr/>
        </p:nvSpPr>
        <p:spPr>
          <a:xfrm>
            <a:off x="5738225" y="1135275"/>
            <a:ext cx="19917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合并链表2个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155CC"/>
                </a:solidFill>
              </a:rPr>
              <a:t>反转链表</a:t>
            </a:r>
            <a:endParaRPr b="1" sz="18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合并链表k个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复制链表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合并链表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155CC"/>
                </a:solidFill>
              </a:rPr>
              <a:t>反转链表部分</a:t>
            </a:r>
            <a:endParaRPr b="1" sz="18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合并链表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155CC"/>
                </a:solidFill>
              </a:rPr>
              <a:t>反转链表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删除元素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遍历链表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结构转换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155CC"/>
                </a:solidFill>
              </a:rPr>
              <a:t>反转链表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遍历链表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删除元素</a:t>
            </a:r>
            <a:endParaRPr sz="1800"/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0" l="74224" r="0" t="0"/>
          <a:stretch/>
        </p:blipFill>
        <p:spPr>
          <a:xfrm>
            <a:off x="7152301" y="0"/>
            <a:ext cx="19917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0" y="2148675"/>
            <a:ext cx="2402700" cy="17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AutoNum type="arabicPeriod"/>
            </a:pPr>
            <a:r>
              <a:rPr b="1" lang="en" sz="1600">
                <a:solidFill>
                  <a:srgbClr val="FF0000"/>
                </a:solidFill>
              </a:rPr>
              <a:t>翻转链表</a:t>
            </a:r>
            <a:endParaRPr b="1" sz="1600">
              <a:solidFill>
                <a:srgbClr val="FF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AutoNum type="arabicPeriod"/>
            </a:pPr>
            <a:r>
              <a:rPr b="1" lang="en" sz="1600">
                <a:solidFill>
                  <a:srgbClr val="FF0000"/>
                </a:solidFill>
              </a:rPr>
              <a:t>双指针合并链表</a:t>
            </a:r>
            <a:endParaRPr b="1" sz="1600">
              <a:solidFill>
                <a:srgbClr val="FF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AutoNum type="arabicPeriod"/>
            </a:pPr>
            <a:r>
              <a:rPr b="1" lang="en" sz="1600">
                <a:solidFill>
                  <a:srgbClr val="FF0000"/>
                </a:solidFill>
              </a:rPr>
              <a:t>找环</a:t>
            </a:r>
            <a:endParaRPr b="1" sz="1600">
              <a:solidFill>
                <a:srgbClr val="FF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删除node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结构转换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复制</a:t>
            </a:r>
            <a:endParaRPr sz="1600"/>
          </a:p>
        </p:txBody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63975" y="1135275"/>
            <a:ext cx="1814400" cy="9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链表的基础知识是什么？</a:t>
            </a:r>
            <a:endParaRPr sz="212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7471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9225" y="0"/>
            <a:ext cx="4014775" cy="1207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6048" y="1124775"/>
            <a:ext cx="4217949" cy="17641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3880950" y="1591188"/>
            <a:ext cx="1382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dummy or sentinel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哨兵节点</a:t>
            </a:r>
            <a:endParaRPr/>
          </a:p>
        </p:txBody>
      </p:sp>
      <p:sp>
        <p:nvSpPr>
          <p:cNvPr id="75" name="Google Shape;75;p15"/>
          <p:cNvSpPr txBox="1"/>
          <p:nvPr/>
        </p:nvSpPr>
        <p:spPr>
          <a:xfrm>
            <a:off x="2125925" y="3230350"/>
            <a:ext cx="22809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Their main purpose is to standardize the situation, for example, make linked list to be never empty and never headless and hence simplify insert and delete.</a:t>
            </a:r>
            <a:endParaRPr sz="1800"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1699" y="2888900"/>
            <a:ext cx="4372301" cy="225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049099" cy="11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04300"/>
            <a:ext cx="3271682" cy="403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 rotWithShape="1">
          <a:blip r:embed="rId5">
            <a:alphaModFix/>
          </a:blip>
          <a:srcRect b="42269" l="0" r="0" t="0"/>
          <a:stretch/>
        </p:blipFill>
        <p:spPr>
          <a:xfrm>
            <a:off x="3941775" y="0"/>
            <a:ext cx="3510640" cy="143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5">
            <a:alphaModFix/>
          </a:blip>
          <a:srcRect b="4124" l="0" r="0" t="64293"/>
          <a:stretch/>
        </p:blipFill>
        <p:spPr>
          <a:xfrm>
            <a:off x="3941775" y="1434950"/>
            <a:ext cx="4577433" cy="102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 rotWithShape="1">
          <a:blip r:embed="rId6">
            <a:alphaModFix/>
          </a:blip>
          <a:srcRect b="0" l="0" r="0" t="2685"/>
          <a:stretch/>
        </p:blipFill>
        <p:spPr>
          <a:xfrm>
            <a:off x="3941775" y="2518200"/>
            <a:ext cx="5202226" cy="26252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6491625" y="185775"/>
            <a:ext cx="196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或者更保守也可以把node1的指针删除掉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62225"/>
            <a:ext cx="3653475" cy="388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8800" y="0"/>
            <a:ext cx="4675200" cy="181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89574" y="1815849"/>
            <a:ext cx="5454425" cy="25041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3689638" y="4281600"/>
            <a:ext cx="5454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和上一道题不同的地方就是，需要用双指针操作，且最后要返回dummy.next，以防止head结点即duplicate的情况返回错误的结果。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令pre = dummy, cur = head，用cur进行查重操作，pre是cur的前结点。当cur和cur.next等值的时候，cur后移至第一个不等值的点，用pre指向新的cur即可。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340776" cy="394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1925" y="1254000"/>
            <a:ext cx="1995725" cy="50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4841" y="0"/>
            <a:ext cx="471915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940749"/>
            <a:ext cx="2638466" cy="120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9009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3675" y="1606550"/>
            <a:ext cx="4710324" cy="2813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/>
        </p:nvSpPr>
        <p:spPr>
          <a:xfrm>
            <a:off x="1935000" y="4420275"/>
            <a:ext cx="7209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 sum + prefixSum 的</a:t>
            </a:r>
            <a:r>
              <a:rPr lang="en" sz="1200"/>
              <a:t>结合，prefixsum array中相同value的两个点之间的subarray的sum必然为0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我们在第一次做prefixSum的时候只保存最后一次相同的value，这样在第二次遍历的时候可以直接跳过。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之后我们会出一期2sum系列应该也会收录这个</a:t>
            </a:r>
            <a:endParaRPr sz="1200"/>
          </a:p>
        </p:txBody>
      </p:sp>
      <p:pic>
        <p:nvPicPr>
          <p:cNvPr id="111" name="Google Shape;111;p19"/>
          <p:cNvPicPr preferRelativeResize="0"/>
          <p:nvPr/>
        </p:nvPicPr>
        <p:blipFill rotWithShape="1">
          <a:blip r:embed="rId5">
            <a:alphaModFix/>
          </a:blip>
          <a:srcRect b="0" l="4598" r="0" t="0"/>
          <a:stretch/>
        </p:blipFill>
        <p:spPr>
          <a:xfrm>
            <a:off x="4142025" y="0"/>
            <a:ext cx="5001975" cy="160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71210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5307" y="0"/>
            <a:ext cx="474869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/>
        </p:nvSpPr>
        <p:spPr>
          <a:xfrm>
            <a:off x="2002950" y="2421050"/>
            <a:ext cx="1993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直接全部copy翻转再对比，空间O(n)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或者放入ArrayList找中点后对比等等空间不是最优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09924" cy="349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875" y="3646175"/>
            <a:ext cx="4294475" cy="132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9916" y="213900"/>
            <a:ext cx="3995683" cy="349057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 txBox="1"/>
          <p:nvPr/>
        </p:nvSpPr>
        <p:spPr>
          <a:xfrm>
            <a:off x="5503250" y="4122575"/>
            <a:ext cx="338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如果题目对于mutate原list没有要求，也可以最后不做复原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